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304" r:id="rId3"/>
    <p:sldId id="445" r:id="rId4"/>
    <p:sldId id="340" r:id="rId5"/>
    <p:sldId id="319" r:id="rId6"/>
    <p:sldId id="305" r:id="rId7"/>
    <p:sldId id="320" r:id="rId8"/>
    <p:sldId id="428" r:id="rId9"/>
    <p:sldId id="321" r:id="rId10"/>
    <p:sldId id="342" r:id="rId11"/>
    <p:sldId id="322" r:id="rId12"/>
    <p:sldId id="415" r:id="rId13"/>
    <p:sldId id="323" r:id="rId14"/>
    <p:sldId id="324" r:id="rId15"/>
    <p:sldId id="325" r:id="rId16"/>
    <p:sldId id="343" r:id="rId17"/>
    <p:sldId id="344" r:id="rId18"/>
    <p:sldId id="326" r:id="rId19"/>
    <p:sldId id="327" r:id="rId20"/>
    <p:sldId id="328" r:id="rId21"/>
    <p:sldId id="345" r:id="rId22"/>
    <p:sldId id="437" r:id="rId23"/>
    <p:sldId id="438" r:id="rId24"/>
    <p:sldId id="359" r:id="rId25"/>
    <p:sldId id="406" r:id="rId26"/>
    <p:sldId id="353" r:id="rId27"/>
    <p:sldId id="408" r:id="rId28"/>
    <p:sldId id="354" r:id="rId29"/>
    <p:sldId id="355" r:id="rId30"/>
    <p:sldId id="356" r:id="rId31"/>
    <p:sldId id="357" r:id="rId32"/>
    <p:sldId id="407" r:id="rId33"/>
    <p:sldId id="358" r:id="rId34"/>
    <p:sldId id="360" r:id="rId35"/>
    <p:sldId id="361" r:id="rId36"/>
    <p:sldId id="419" r:id="rId37"/>
    <p:sldId id="420" r:id="rId38"/>
    <p:sldId id="421" r:id="rId39"/>
    <p:sldId id="422" r:id="rId40"/>
    <p:sldId id="430" r:id="rId41"/>
    <p:sldId id="333" r:id="rId42"/>
    <p:sldId id="366" r:id="rId43"/>
    <p:sldId id="367" r:id="rId44"/>
    <p:sldId id="368" r:id="rId45"/>
    <p:sldId id="370" r:id="rId46"/>
    <p:sldId id="440" r:id="rId47"/>
    <p:sldId id="392" r:id="rId48"/>
    <p:sldId id="369" r:id="rId49"/>
    <p:sldId id="394" r:id="rId50"/>
    <p:sldId id="371" r:id="rId51"/>
    <p:sldId id="372" r:id="rId52"/>
    <p:sldId id="393" r:id="rId53"/>
    <p:sldId id="395" r:id="rId54"/>
    <p:sldId id="364" r:id="rId55"/>
    <p:sldId id="376" r:id="rId56"/>
    <p:sldId id="439" r:id="rId57"/>
    <p:sldId id="442" r:id="rId58"/>
    <p:sldId id="443" r:id="rId59"/>
    <p:sldId id="380" r:id="rId60"/>
    <p:sldId id="347" r:id="rId61"/>
    <p:sldId id="351" r:id="rId62"/>
    <p:sldId id="348" r:id="rId63"/>
    <p:sldId id="386" r:id="rId64"/>
    <p:sldId id="349" r:id="rId65"/>
    <p:sldId id="352" r:id="rId66"/>
    <p:sldId id="396" r:id="rId67"/>
    <p:sldId id="397" r:id="rId68"/>
    <p:sldId id="398" r:id="rId69"/>
    <p:sldId id="399" r:id="rId70"/>
    <p:sldId id="400" r:id="rId71"/>
    <p:sldId id="401" r:id="rId72"/>
    <p:sldId id="429" r:id="rId73"/>
    <p:sldId id="432" r:id="rId74"/>
    <p:sldId id="423" r:id="rId75"/>
    <p:sldId id="424" r:id="rId76"/>
    <p:sldId id="425" r:id="rId77"/>
    <p:sldId id="412" r:id="rId78"/>
    <p:sldId id="375" r:id="rId79"/>
    <p:sldId id="405" r:id="rId80"/>
    <p:sldId id="374" r:id="rId81"/>
    <p:sldId id="381" r:id="rId82"/>
    <p:sldId id="382" r:id="rId83"/>
    <p:sldId id="383" r:id="rId84"/>
    <p:sldId id="389" r:id="rId85"/>
    <p:sldId id="404" r:id="rId86"/>
    <p:sldId id="411" r:id="rId87"/>
    <p:sldId id="402" r:id="rId88"/>
    <p:sldId id="409" r:id="rId89"/>
    <p:sldId id="403" r:id="rId90"/>
    <p:sldId id="410" r:id="rId91"/>
    <p:sldId id="413" r:id="rId92"/>
    <p:sldId id="416" r:id="rId93"/>
    <p:sldId id="414" r:id="rId94"/>
    <p:sldId id="417" r:id="rId95"/>
    <p:sldId id="418" r:id="rId96"/>
    <p:sldId id="431" r:id="rId97"/>
    <p:sldId id="433" r:id="rId98"/>
    <p:sldId id="434" r:id="rId99"/>
    <p:sldId id="435" r:id="rId100"/>
    <p:sldId id="436" r:id="rId101"/>
    <p:sldId id="444" r:id="rId102"/>
    <p:sldId id="280" r:id="rId10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p:restoredTop sz="82041"/>
  </p:normalViewPr>
  <p:slideViewPr>
    <p:cSldViewPr snapToGrid="0" snapToObjects="1">
      <p:cViewPr varScale="1">
        <p:scale>
          <a:sx n="49" d="100"/>
          <a:sy n="49" d="100"/>
        </p:scale>
        <p:origin x="2008" y="216"/>
      </p:cViewPr>
      <p:guideLst/>
    </p:cSldViewPr>
  </p:slideViewPr>
  <p:outlineViewPr>
    <p:cViewPr>
      <p:scale>
        <a:sx n="33" d="100"/>
        <a:sy n="33" d="100"/>
      </p:scale>
      <p:origin x="0" y="-216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2.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v1 workshop</a:t>
            </a:r>
          </a:p>
          <a:p>
            <a:pPr marL="285750" indent="-285750">
              <a:buSzPct val="100000"/>
              <a:buFont typeface="Arial" panose="020B0604020202020204" pitchFamily="34" charset="0"/>
              <a:buChar char="•"/>
              <a:defRPr sz="1400"/>
            </a:pPr>
            <a:r>
              <a:rPr lang="en-US" sz="2400" dirty="0"/>
              <a:t>They should be used with the Sentinel for Terraform v1 Instruqt track:</a:t>
            </a:r>
          </a:p>
          <a:p>
            <a:pPr marL="0" indent="0">
              <a:buSzPct val="100000"/>
              <a:buFont typeface="Arial" panose="020B0604020202020204" pitchFamily="34" charset="0"/>
              <a:buNone/>
              <a:defRPr sz="1400"/>
            </a:pPr>
            <a:r>
              <a:rPr lang="en-US" sz="2400">
                <a:hlinkClick r:id="rId3"/>
              </a:rPr>
              <a:t>https://instruqt.com/hashicorp/tracks/sentinel-for-terraform-v1</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v1 version of the presentation is Sentinel-for-Terraform-v1.pptx.</a:t>
            </a:r>
          </a:p>
          <a:p>
            <a:pPr marL="342900" indent="-342900">
              <a:buFont typeface="Arial" panose="020B0604020202020204" pitchFamily="34" charset="0"/>
              <a:buChar char="•"/>
            </a:pPr>
            <a:r>
              <a:rPr lang="en-US"/>
              <a:t>The v2 version of the slides is </a:t>
            </a:r>
            <a:r>
              <a:rPr lang="en-US">
                <a:hlinkClick r:id="rId3"/>
              </a:rPr>
              <a:t>https://github.com/hashicorp/field-workshops-terraform/blob/master/docs/slides/multi-cloud/sentinel-for-terraform/Sentinel-for-Terraform-v2.pptx</a:t>
            </a:r>
            <a:endParaRPr lang="en-US"/>
          </a:p>
          <a:p>
            <a:pPr marL="342900" indent="-342900">
              <a:buFont typeface="Arial" panose="020B0604020202020204" pitchFamily="34" charset="0"/>
              <a:buChar char="•"/>
            </a:pPr>
            <a:r>
              <a:rPr lang="en-US"/>
              <a:t>The v1 version of the Instruqt track is </a:t>
            </a:r>
            <a:r>
              <a:rPr lang="en-US">
                <a:hlinkClick r:id="rId4"/>
              </a:rPr>
              <a:t>https://play.instruqt.com/hashicorp/tracks/sentinel-for-terraform-v1</a:t>
            </a:r>
            <a:endParaRPr lang="en-US"/>
          </a:p>
          <a:p>
            <a:pPr marL="342900" indent="-342900">
              <a:buFont typeface="Arial" panose="020B0604020202020204" pitchFamily="34" charset="0"/>
              <a:buChar char="•"/>
            </a:pPr>
            <a:r>
              <a:rPr lang="en-US"/>
              <a:t>The v2 version of the Instruqt </a:t>
            </a:r>
            <a:r>
              <a:rPr lang="en-US">
                <a:solidFill>
                  <a:schemeClr val="accent2"/>
                </a:solidFill>
              </a:rPr>
              <a:t>track</a:t>
            </a:r>
            <a:r>
              <a:rPr lang="en-US"/>
              <a:t> is </a:t>
            </a:r>
            <a:r>
              <a:rPr lang="en-US">
                <a:hlinkClick r:id="rId5"/>
              </a:rPr>
              <a:t>https://play.instruqt.com/hashicorp/tracks/sentinel-for-terraform-v2</a:t>
            </a:r>
            <a:endParaRPr lang="en-US" b="0" u="sng">
              <a:solidFill>
                <a:schemeClr val="accent2"/>
              </a:solidFill>
            </a:endParaRP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70655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79910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1270424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793854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21958103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hyperlink" Target="https://github.com/rberlind/sentinel-training-solution/tree/master/sentinel-policies" TargetMode="Externa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github.com/hashicorp/field-workshops-terraform/blob/master/docs/slides/multi-cloud/sentinel-for-terraform/Sentinel-for-Terraform-v2.pptx"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instruqt.com/instruqt/tracks/getting-started-with-instruqt"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95.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(v1)</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a:hlinkClick r:id="rId2"/>
              </a:rPr>
              <a:t>https://github.com/rberlind/sentinel-training-solution/tree/master/sentinel-policies</a:t>
            </a:r>
            <a:endParaRPr lang="en-US"/>
          </a:p>
          <a:p>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lstStyle/>
          <a:p>
            <a:r>
              <a:rPr lang="en-US"/>
              <a:t>There are two versions of the Sentinel for Terraform workshop:</a:t>
            </a:r>
          </a:p>
          <a:p>
            <a:pPr lvl="1"/>
            <a:r>
              <a:rPr lang="en-US"/>
              <a:t>This version, </a:t>
            </a:r>
            <a:r>
              <a:rPr lang="en-US" b="1"/>
              <a:t>v1</a:t>
            </a:r>
            <a:r>
              <a:rPr lang="en-US"/>
              <a:t>, uses the older v1 versions of the Terraform Sentinel imports tfplan, tfstate, and tfconfig, which can be used with both Terraform 0.11 and 0.12.</a:t>
            </a:r>
          </a:p>
          <a:p>
            <a:pPr lvl="1"/>
            <a:r>
              <a:rPr lang="en-US"/>
              <a:t>A newer version, </a:t>
            </a:r>
            <a:r>
              <a:rPr lang="en-US" b="1"/>
              <a:t>v2</a:t>
            </a:r>
            <a:r>
              <a:rPr lang="en-US"/>
              <a:t>, uses the newer v2 versions of those imports which can only be used with Terraform 0.12 and higher.</a:t>
            </a:r>
          </a:p>
          <a:p>
            <a:r>
              <a:rPr lang="en-US"/>
              <a:t>Use the v1 versions of the slides and </a:t>
            </a:r>
            <a:r>
              <a:rPr lang="en-US">
                <a:hlinkClick r:id="rId3"/>
              </a:rPr>
              <a:t>Instruqt track</a:t>
            </a:r>
            <a:r>
              <a:rPr lang="en-US"/>
              <a:t> if you are still using Terraform 0.11 or are not yet ready to adopt the new v2 imports.</a:t>
            </a:r>
          </a:p>
          <a:p>
            <a:r>
              <a:rPr lang="en-US"/>
              <a:t>Otherwise, use the v2 versions of the </a:t>
            </a:r>
            <a:r>
              <a:rPr lang="en-US">
                <a:hlinkClick r:id="rId4"/>
              </a:rPr>
              <a:t>slides</a:t>
            </a:r>
            <a:r>
              <a:rPr lang="en-US"/>
              <a:t> and </a:t>
            </a:r>
            <a:r>
              <a:rPr lang="en-US">
                <a:hlinkClick r:id="rId5"/>
              </a:rPr>
              <a:t>Instruqt track</a:t>
            </a:r>
            <a:r>
              <a:rPr lang="en-US"/>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The </a:t>
            </a:r>
            <a:r>
              <a:rPr lang="en-US" b="1" dirty="0"/>
              <a:t>all</a:t>
            </a:r>
            <a:r>
              <a:rPr lang="en-US" dirty="0"/>
              <a:t> and </a:t>
            </a:r>
            <a:r>
              <a:rPr lang="en-US" b="1" dirty="0"/>
              <a:t>any</a:t>
            </a:r>
            <a:r>
              <a:rPr lang="en-US" dirty="0"/>
              <a:t> expressions are used like loops, but are actually expressions that combine boolean expressions.</a:t>
            </a:r>
          </a:p>
          <a:p>
            <a:r>
              <a:rPr lang="en-US" dirty="0"/>
              <a:t>The </a:t>
            </a:r>
            <a:r>
              <a:rPr lang="en-US" dirty="0">
                <a:latin typeface="Courier" pitchFamily="2" charset="0"/>
              </a:rPr>
              <a:t>all</a:t>
            </a:r>
            <a:r>
              <a:rPr lang="en-US" dirty="0"/>
              <a:t> expression is a universal quantifier asserting that all items under its scope must be true.</a:t>
            </a:r>
          </a:p>
          <a:p>
            <a:r>
              <a:rPr lang="en-US" dirty="0"/>
              <a:t>The </a:t>
            </a:r>
            <a:r>
              <a:rPr lang="en-US" dirty="0">
                <a:latin typeface="Courier" pitchFamily="2" charset="0"/>
              </a:rPr>
              <a:t>any</a:t>
            </a:r>
            <a:r>
              <a:rPr lang="en-US" dirty="0"/>
              <a:t> expression is an existential quantifier asserting that at least one item under its scope must be true.</a:t>
            </a:r>
          </a:p>
          <a:p>
            <a:r>
              <a:rPr lang="en-US" dirty="0"/>
              <a:t>The </a:t>
            </a:r>
            <a:r>
              <a:rPr lang="en-US" dirty="0">
                <a:latin typeface="Courier" pitchFamily="2" charset="0"/>
              </a:rPr>
              <a:t>all</a:t>
            </a:r>
            <a:r>
              <a:rPr lang="en-US" dirty="0"/>
              <a:t> expression adds the logical </a:t>
            </a:r>
            <a:r>
              <a:rPr lang="en-US" dirty="0">
                <a:latin typeface="Courier" pitchFamily="2" charset="0"/>
              </a:rPr>
              <a:t>and</a:t>
            </a:r>
            <a:r>
              <a:rPr lang="en-US" dirty="0"/>
              <a:t> operator between all the items that it finds.</a:t>
            </a:r>
          </a:p>
          <a:p>
            <a:r>
              <a:rPr lang="en-US" dirty="0"/>
              <a:t>The </a:t>
            </a:r>
            <a:r>
              <a:rPr lang="en-US" dirty="0">
                <a:latin typeface="Courier" pitchFamily="2" charset="0"/>
              </a:rPr>
              <a:t>any</a:t>
            </a:r>
            <a:r>
              <a:rPr lang="en-US" dirty="0"/>
              <a:t> expression adds the logical </a:t>
            </a:r>
            <a:r>
              <a:rPr lang="en-US" dirty="0">
                <a:latin typeface="Courier" pitchFamily="2" charset="0"/>
              </a:rPr>
              <a:t>or</a:t>
            </a:r>
            <a:r>
              <a:rPr lang="en-US" dirty="0"/>
              <a:t> operator between all the items that it finds.</a:t>
            </a:r>
          </a:p>
          <a:p>
            <a:r>
              <a:rPr lang="en-US" dirty="0"/>
              <a:t>It used to be common to use nested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nested </a:t>
            </a:r>
            <a:r>
              <a:rPr lang="en-US" dirty="0">
                <a:latin typeface="Courier" pitchFamily="2" charset="0"/>
              </a:rPr>
              <a:t>for</a:t>
            </a:r>
            <a:r>
              <a:rPr lang="en-US" dirty="0"/>
              <a:t> loops in functions called by rules.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dirty="0">
                <a:hlinkClick r:id="rId3"/>
              </a:rPr>
              <a:t>https://instruqt.com/hashicorp/tracks/sentinel-for-terraform-v1</a:t>
            </a:r>
            <a:endParaRPr lang="en-US" dirty="0"/>
          </a:p>
          <a:p>
            <a:r>
              <a:rPr lang="en-US" dirty="0"/>
              <a:t>We've made things easier by writing most of each policy and by providing the test cases and mocks needed to test it.</a:t>
            </a:r>
          </a:p>
          <a:p>
            <a:r>
              <a:rPr lang="en-US" dirty="0"/>
              <a:t>You only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check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304430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715040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import restricts attributes of resources and data sources.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restricts the configuration of Terraform modules, variables, resources, data sources, providers, provisioners, and outputs.</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checks whether existing resources or data sources have attribute values that are no longer allowed.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 resource of type "aws_instance"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TFE</a:t>
            </a:r>
          </a:p>
        </p:txBody>
      </p:sp>
    </p:spTree>
    <p:extLst>
      <p:ext uri="{BB962C8B-B14F-4D97-AF65-F5344CB8AC3E}">
        <p14:creationId xmlns:p14="http://schemas.microsoft.com/office/powerpoint/2010/main" val="383163132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3901320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GCP compute instance images.</a:t>
            </a:r>
          </a:p>
          <a:p>
            <a:pPr lvl="1"/>
            <a:r>
              <a:rPr lang="en-US" dirty="0">
                <a:solidFill>
                  <a:srgbClr val="FF0000"/>
                </a:solidFill>
              </a:rPr>
              <a:t>Exercise 5: Require all non-root modules be loaded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209775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17421</TotalTime>
  <Words>12549</Words>
  <Application>Microsoft Macintosh PowerPoint</Application>
  <PresentationFormat>Custom</PresentationFormat>
  <Paragraphs>975</Paragraphs>
  <Slides>102</Slides>
  <Notes>101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Calibri</vt:lpstr>
      <vt:lpstr>Consolas</vt:lpstr>
      <vt:lpstr>Courier</vt:lpstr>
      <vt:lpstr>Menlo</vt:lpstr>
      <vt:lpstr>Tahoma</vt:lpstr>
      <vt:lpstr>Verdana</vt:lpstr>
      <vt:lpstr>Wingdings-Regular</vt:lpstr>
      <vt:lpstr>Title Slides</vt:lpstr>
      <vt:lpstr>Sentinel for Terraform Workshop (v1)</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Sentinel Mocks in Terraform</vt:lpstr>
      <vt:lpstr>What Sentinel Does Not Do in Terraform</vt:lpstr>
      <vt:lpstr>How Terraform Works Without Sentinel</vt:lpstr>
      <vt:lpstr>How Terraform Works With Sentinel</vt:lpstr>
      <vt:lpstr>All Policy Checks Passed</vt:lpstr>
      <vt:lpstr>A Soft Mandatory Policy Check Was Overridden </vt:lpstr>
      <vt:lpstr>Useful Sentinel Documentation</vt:lpstr>
      <vt:lpstr>Sentinel Language</vt:lpstr>
      <vt:lpstr>Key Sentinel Language Constructs (1)</vt:lpstr>
      <vt:lpstr>Key Sentinel Language Constructs (2)</vt:lpstr>
      <vt:lpstr>Sentinel Functions</vt:lpstr>
      <vt:lpstr>Sentinel For Loops</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Checking for Missing Expressions</vt:lpstr>
      <vt:lpstr>Sentinel all and any Expressions</vt:lpstr>
      <vt:lpstr>Standard Sentinel Imports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Sentinel Imports in Terraform</vt:lpstr>
      <vt:lpstr>The tfplan Import's Namespace</vt:lpstr>
      <vt:lpstr>Specific Example of tfplan Resource Data (1)</vt:lpstr>
      <vt:lpstr>Specific Example of tfplan Resource Data (2)</vt:lpstr>
      <vt:lpstr>Writing Sentinel Policies for 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251</cp:revision>
  <dcterms:modified xsi:type="dcterms:W3CDTF">2020-03-28T16:34:18Z</dcterms:modified>
</cp:coreProperties>
</file>